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69" r:id="rId4"/>
    <p:sldId id="267" r:id="rId5"/>
    <p:sldId id="262" r:id="rId6"/>
    <p:sldId id="271" r:id="rId7"/>
    <p:sldId id="280" r:id="rId8"/>
    <p:sldId id="270" r:id="rId9"/>
    <p:sldId id="276" r:id="rId10"/>
    <p:sldId id="277" r:id="rId11"/>
    <p:sldId id="268" r:id="rId12"/>
    <p:sldId id="274" r:id="rId13"/>
    <p:sldId id="275" r:id="rId14"/>
    <p:sldId id="278" r:id="rId15"/>
    <p:sldId id="279" r:id="rId16"/>
    <p:sldId id="272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sem Título" id="{228642F3-8F84-4B67-BC56-059A9D5EC53D}">
          <p14:sldIdLst>
            <p14:sldId id="261"/>
            <p14:sldId id="257"/>
            <p14:sldId id="269"/>
            <p14:sldId id="267"/>
            <p14:sldId id="262"/>
            <p14:sldId id="271"/>
            <p14:sldId id="280"/>
            <p14:sldId id="270"/>
            <p14:sldId id="276"/>
            <p14:sldId id="277"/>
            <p14:sldId id="268"/>
            <p14:sldId id="274"/>
            <p14:sldId id="275"/>
            <p14:sldId id="278"/>
            <p14:sldId id="279"/>
            <p14:sldId id="27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6230D4-D859-4C60-B838-7AB214A5CF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D774109-768C-4B4C-96DF-D5AF7EA5AE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4EA39B-952E-43C4-844B-38C50FD20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3B98-C075-403B-BE1A-2AAF8C5D82FD}" type="datetimeFigureOut">
              <a:rPr lang="pt-BR" smtClean="0"/>
              <a:t>14/11/2017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9767391-7F78-4926-A51B-4A4F50EAF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E323F37-CF47-4943-A5C0-68A95A6ED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FE30-4C8F-4686-AD2F-719C7BFFA1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9310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0DB80D-6931-4C78-8E59-EA9BF1946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D1DEB20-C529-4B5E-915E-4F9306A3A6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49A3745-E5B0-4CE4-A23D-561C937BD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3B98-C075-403B-BE1A-2AAF8C5D82FD}" type="datetimeFigureOut">
              <a:rPr lang="pt-BR" smtClean="0"/>
              <a:t>14/11/2017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E899CB1-4C01-427E-A675-B045F11E9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26F9D2-0324-4379-8A0E-ABB228ABA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FE30-4C8F-4686-AD2F-719C7BFFA1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399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CA79C87-7723-4EF8-AC42-00E1DDC3BC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F82B2B9-883F-4BBB-AA29-7D9AE0CBF9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86123B1-BCF9-4653-B3A2-836A9A233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3B98-C075-403B-BE1A-2AAF8C5D82FD}" type="datetimeFigureOut">
              <a:rPr lang="pt-BR" smtClean="0"/>
              <a:t>14/11/2017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638E927-0EE6-4915-A6DD-B61D0DFF3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D380E30-F98B-4162-BF4D-D80B1F670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FE30-4C8F-4686-AD2F-719C7BFFA1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6719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16619B-2B13-4EE1-BEF5-095204FF9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EA86F94-A90D-4E0C-986C-E52658293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2E2F87C-0FF0-4AAD-8EA8-7A27002A1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3B98-C075-403B-BE1A-2AAF8C5D82FD}" type="datetimeFigureOut">
              <a:rPr lang="pt-BR" smtClean="0"/>
              <a:t>14/11/2017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71BD7B-E5DE-4B3E-AC54-4B334276F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3966B0-D44C-4D82-97E3-6FC72D7E5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FE30-4C8F-4686-AD2F-719C7BFFA1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762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094DD5-6019-45D7-A2C9-A5B17212B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00FD901-A088-4B86-828A-21AC0F291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825245-E71D-4220-A18C-5D2541273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3B98-C075-403B-BE1A-2AAF8C5D82FD}" type="datetimeFigureOut">
              <a:rPr lang="pt-BR" smtClean="0"/>
              <a:t>14/11/2017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5753298-12E9-4528-B822-1AAC59CEC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3BF7CAB-4CEE-477C-971E-6696C7DCA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FE30-4C8F-4686-AD2F-719C7BFFA1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811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342A05-F5C6-44F1-B673-DAB1EB5E5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5C5691F-F9D4-43E7-8B7E-7E56C490D3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DDDE39C-3FDC-40A2-8D11-010DEBBE01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E7566A3-538D-40F4-9CF0-1EC45C6B2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3B98-C075-403B-BE1A-2AAF8C5D82FD}" type="datetimeFigureOut">
              <a:rPr lang="pt-BR" smtClean="0"/>
              <a:t>14/11/2017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C3D368C-40F1-4587-AF89-C30E2AAFC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D9E84A5-21E9-4B3A-A0C6-4745279ED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FE30-4C8F-4686-AD2F-719C7BFFA1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791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2711EC-A6D9-4AA1-98D1-EAC42E1CA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9F5D5FD-3FDC-4433-9F88-2CCE42C319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CDE6D1E-E95C-41F0-9979-AD920C5D6D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1AE21A8-BA2B-4336-BA21-239C6AEBA1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A66F5D4-C38D-4878-9A94-14F7E985E6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4D3EBC0-780E-4B73-8737-0BE5541D0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3B98-C075-403B-BE1A-2AAF8C5D82FD}" type="datetimeFigureOut">
              <a:rPr lang="pt-BR" smtClean="0"/>
              <a:t>14/11/2017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1849B38-719A-4BDE-A5A6-E6345A589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97958BC-8ACC-4F5C-A093-1931BE378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FE30-4C8F-4686-AD2F-719C7BFFA1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2317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33BA01-3ED3-4B70-881E-00D389660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FE98359-8FFE-44D9-9175-6F591A1A0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3B98-C075-403B-BE1A-2AAF8C5D82FD}" type="datetimeFigureOut">
              <a:rPr lang="pt-BR" smtClean="0"/>
              <a:t>14/11/2017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49C2A24-B6C0-418F-8CF7-D05B0F4E5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3F7A95F-A96A-4C62-8CC6-E9968E3D5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FE30-4C8F-4686-AD2F-719C7BFFA1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8136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BAC30CC-3B7B-4E08-B869-9CD737EE8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3B98-C075-403B-BE1A-2AAF8C5D82FD}" type="datetimeFigureOut">
              <a:rPr lang="pt-BR" smtClean="0"/>
              <a:t>14/11/2017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33CE3C1-9AD1-4FDF-AA1C-D6E3FEC90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8FBDCFC-6311-4C9E-96F9-89A98A8DC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FE30-4C8F-4686-AD2F-719C7BFFA1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3710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2C8083-C915-4FAB-BE8E-068027E06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787FFC-BE99-4C1E-A96D-3692472E7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87F60C8-889E-45EE-9A1C-CF35BC1ABA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ADCF6ED-48CC-4718-B62B-E9F533183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3B98-C075-403B-BE1A-2AAF8C5D82FD}" type="datetimeFigureOut">
              <a:rPr lang="pt-BR" smtClean="0"/>
              <a:t>14/11/2017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A91DCEA-D185-4D50-9C8A-4FCF81C18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4D8226B-D0C3-476E-B2AD-9D34DCC69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FE30-4C8F-4686-AD2F-719C7BFFA1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8312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375C53-26F3-4937-A36A-F86FDB2E5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79104B7-74F4-4AA7-9762-CFD15CB287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39DD778-4576-4028-BC81-2C0F4201F9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3A9E891-DE54-4C06-BD48-0C5D1734D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3B98-C075-403B-BE1A-2AAF8C5D82FD}" type="datetimeFigureOut">
              <a:rPr lang="pt-BR" smtClean="0"/>
              <a:t>14/11/2017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AE2D5FB-C361-4199-A57D-2BADF57EA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F6F8B7F-7FE5-48CB-8E87-949196210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FE30-4C8F-4686-AD2F-719C7BFFA1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3169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6D2DF5F-E3A0-4387-9DDC-B901208E1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035A823-4DD8-4184-B511-F60A87ABE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005CBC3-A41B-4531-A2CA-32ED04D592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E3B98-C075-403B-BE1A-2AAF8C5D82FD}" type="datetimeFigureOut">
              <a:rPr lang="pt-BR" smtClean="0"/>
              <a:t>14/11/2017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C478417-4C85-48A7-97AF-D3840A53F6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C453EE5-855D-42A8-A569-2E333E4D52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5FE30-4C8F-4686-AD2F-719C7BFFA1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3802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D8255C-CE7F-4C19-84C4-E6F88ADCE3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184594"/>
          </a:xfrm>
        </p:spPr>
        <p:txBody>
          <a:bodyPr>
            <a:normAutofit fontScale="90000"/>
          </a:bodyPr>
          <a:lstStyle/>
          <a:p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55D7690-D3EE-4F5C-9D5C-3C322FDC07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7042" y="3195011"/>
            <a:ext cx="9927102" cy="3483881"/>
          </a:xfrm>
        </p:spPr>
        <p:txBody>
          <a:bodyPr>
            <a:noAutofit/>
          </a:bodyPr>
          <a:lstStyle/>
          <a:p>
            <a:r>
              <a:rPr lang="pt-BR" sz="4000" dirty="0"/>
              <a:t>RECEITAS SINDICAIS APÓS ALTERAÇÃO DA LEGISLAÇÃO TRABALHISTA </a:t>
            </a:r>
          </a:p>
          <a:p>
            <a:endParaRPr lang="pt-BR" sz="4000" dirty="0"/>
          </a:p>
          <a:p>
            <a:endParaRPr lang="pt-BR" sz="4000" dirty="0"/>
          </a:p>
          <a:p>
            <a:endParaRPr lang="pt-BR" sz="4000" dirty="0"/>
          </a:p>
          <a:p>
            <a:endParaRPr lang="pt-BR" sz="4000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736E371B-D58A-4209-AC3C-77A25D3375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9309" y="492368"/>
            <a:ext cx="2353381" cy="2064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225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A7A6BF-AA24-4A75-9C6B-6B0A936C0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727" y="365125"/>
            <a:ext cx="7754073" cy="1325563"/>
          </a:xfrm>
        </p:spPr>
        <p:txBody>
          <a:bodyPr>
            <a:normAutofit/>
          </a:bodyPr>
          <a:lstStyle/>
          <a:p>
            <a:pPr algn="ctr"/>
            <a:r>
              <a:rPr lang="pt-BR" sz="3400" b="1" dirty="0"/>
              <a:t>DECLARAÇÃO DE INCONSTITUCIONALIDADE DA NORMA PERANTE O JUÍZO DE 1° GRAU.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51EB53-C22D-4F59-A21C-1DAA4ED5A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194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pt-BR" dirty="0"/>
          </a:p>
          <a:p>
            <a:pPr algn="just">
              <a:lnSpc>
                <a:spcPct val="150000"/>
              </a:lnSpc>
            </a:pPr>
            <a:r>
              <a:rPr lang="pt-BR" dirty="0"/>
              <a:t>No caso de o ente empregador se recursar a efetuar o desconto da contribuição sindical para entidade, mesmo após essa ter cumprido todos os requisitos legais pode o sindicato ingressar com ação de ordinária utilizando o argumento da inconstitucionalidade da norma com pedido de que seja afastada no caso concreto;</a:t>
            </a:r>
          </a:p>
          <a:p>
            <a:pPr algn="just">
              <a:lnSpc>
                <a:spcPct val="150000"/>
              </a:lnSpc>
            </a:pPr>
            <a:r>
              <a:rPr lang="pt-BR" dirty="0"/>
              <a:t>Nos termos da lei o juiz monocrático é competente para declarar inconstitucionalidade da norma e afastar os vícios e fazer a imediata aplicação da constituição.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929ECEB0-C731-4082-B7D3-23D6849CDB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162" y="75470"/>
            <a:ext cx="2353381" cy="1987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730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C41D79-A640-4D7D-9FB4-8BEC75EDF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5716" y="365123"/>
            <a:ext cx="8079881" cy="1325563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/>
              <a:t>CONSIDERAÇÕES SOBRE A CONTRIBUIÇÃO SINDICAL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77D36D-788B-4AE7-8E27-4FB82D63B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8924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pt-BR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/>
              <a:t>Atualmente está tramitando a ADIN 5794 que questiona a Lei n. 13.467/2017 na parte que trata sobre a contribuição sindical obrigatória.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/>
              <a:t>No meu entender daqui para frente será formada uma nova jurisprudência, que trata sobre direito sindical como um todo.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/>
              <a:t>Portanto, cabe a nós sermos protagonistas do debate e fazermos com que essa jurisprudência seja mais benéfica para o trabalhador.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C8E963A9-A3B6-4414-AD44-00EA8054EC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251" y="152828"/>
            <a:ext cx="2353381" cy="175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901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C8091D-AD90-44D7-B154-4D7D06A34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0" y="365125"/>
            <a:ext cx="7696200" cy="1325563"/>
          </a:xfrm>
        </p:spPr>
        <p:txBody>
          <a:bodyPr/>
          <a:lstStyle/>
          <a:p>
            <a:pPr algn="ctr"/>
            <a:r>
              <a:rPr lang="pt-BR" dirty="0"/>
              <a:t>TAXA ASSISTENCIAL NO SERVIÇO PÚBLICO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40AC641-F5E3-4444-A7FC-E4C639B15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5859"/>
            <a:ext cx="10515600" cy="4508205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endParaRPr lang="pt-BR" dirty="0"/>
          </a:p>
          <a:p>
            <a:pPr algn="just">
              <a:lnSpc>
                <a:spcPct val="150000"/>
              </a:lnSpc>
            </a:pPr>
            <a:r>
              <a:rPr lang="pt-BR" dirty="0"/>
              <a:t>A taxa assistencial tem por finalidade cobrir os custos de negociação coletiva objetivando firmar acordo ou convenção coletiva de trabalho. </a:t>
            </a:r>
            <a:r>
              <a:rPr lang="pt-BR" dirty="0">
                <a:highlight>
                  <a:srgbClr val="FFFF00"/>
                </a:highlight>
              </a:rPr>
              <a:t>O associado pode se opor ao seu pagamento. </a:t>
            </a:r>
          </a:p>
          <a:p>
            <a:pPr algn="just">
              <a:lnSpc>
                <a:spcPct val="150000"/>
              </a:lnSpc>
            </a:pPr>
            <a:r>
              <a:rPr lang="pt-BR" dirty="0"/>
              <a:t>No âmbito dos sindicatos de servidores públicos a taxa assistencial nunca fora cobrada para os trabalhadores visto que os servidores nunca celebraram acordo ou convenção coletiva de trabalho. </a:t>
            </a:r>
          </a:p>
          <a:p>
            <a:pPr algn="just">
              <a:lnSpc>
                <a:spcPct val="150000"/>
              </a:lnSpc>
            </a:pPr>
            <a:r>
              <a:rPr lang="pt-BR" dirty="0"/>
              <a:t>Após a entrada em vigor do PL.3831/2015 que autoriza a negociação coletiva no serviço público as entidade sindicais poderão incluir a taxa em suas negociações.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C4169BE7-50FC-411D-B57D-4E1DBAEE7E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761" y="75470"/>
            <a:ext cx="2353381" cy="1987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651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A6F025-2437-4BAE-B700-402A26154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2270" y="365125"/>
            <a:ext cx="7281530" cy="1325563"/>
          </a:xfrm>
        </p:spPr>
        <p:txBody>
          <a:bodyPr/>
          <a:lstStyle/>
          <a:p>
            <a:pPr algn="ctr"/>
            <a:r>
              <a:rPr lang="pt-BR" dirty="0"/>
              <a:t>PRECEDENTE N.º 119 DO TST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6DA36A2-B722-4C9A-9967-0BD870307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endParaRPr lang="pt-BR" sz="2000" dirty="0"/>
          </a:p>
          <a:p>
            <a:pPr algn="just">
              <a:lnSpc>
                <a:spcPct val="150000"/>
              </a:lnSpc>
            </a:pPr>
            <a:r>
              <a:rPr lang="pt-BR" sz="2000" b="1" dirty="0"/>
              <a:t>O precedente 119 traz o seguinte: </a:t>
            </a:r>
            <a:r>
              <a:rPr lang="pt-BR" sz="2000" dirty="0"/>
              <a:t>CONTRIBUIÇÕES SINDICAIS - INOBSERVÂNCIA DE PRECEITOS CONSTITUCIONAIS – (mantido) - "A Constituição da República, em seus </a:t>
            </a:r>
            <a:r>
              <a:rPr lang="pt-BR" sz="2000" dirty="0" err="1"/>
              <a:t>arts</a:t>
            </a:r>
            <a:r>
              <a:rPr lang="pt-BR" sz="2000" dirty="0"/>
              <a:t>. 5º, XX e 8º, V, assegura o direito de livre associação e sindicalização. É ofensiva a essa modalidade de liberdade cláusula constante de acordo, convenção coletiva ou sentença normativa estabelecendo contribuição em favor de entidade sindical a título de taxa para custeio do sistema confederativo, assistencial, revigoramento ou fortalecimento sindical e outras da mesma espécie, obrigando trabalhadores não sindicalizados. Sendo nulas as estipulações que </a:t>
            </a:r>
            <a:r>
              <a:rPr lang="pt-BR" sz="2000" dirty="0" err="1"/>
              <a:t>inobservem</a:t>
            </a:r>
            <a:r>
              <a:rPr lang="pt-BR" sz="2000" dirty="0"/>
              <a:t> tal restrição, tornam-se passíveis de devolução os valores irregularmente descontados.“</a:t>
            </a:r>
          </a:p>
          <a:p>
            <a:pPr algn="just">
              <a:lnSpc>
                <a:spcPct val="150000"/>
              </a:lnSpc>
            </a:pPr>
            <a:r>
              <a:rPr lang="pt-BR" sz="2000" b="1" dirty="0"/>
              <a:t>Contudo</a:t>
            </a:r>
            <a:r>
              <a:rPr lang="pt-BR" sz="2000" dirty="0"/>
              <a:t>, após a reforma trabalhista onde se privilegia o negociado sobre o legislado, no nosso sentir, tal precedente perderá sua aplicabilidade, mesmo com a incidência do art. 611-B, XVI, tendo em visto a discussão que já fora apresentada no tocante a entidade sindical se adequar a Lei.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2B7934C2-B4DA-404C-9AD4-9F3AF5DC12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213" y="75470"/>
            <a:ext cx="2353381" cy="1987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3644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F8BF23-2B52-41D5-ADA9-A42F2D4D6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4678" y="365125"/>
            <a:ext cx="7409121" cy="1325563"/>
          </a:xfrm>
        </p:spPr>
        <p:txBody>
          <a:bodyPr/>
          <a:lstStyle/>
          <a:p>
            <a:pPr algn="ctr"/>
            <a:r>
              <a:rPr lang="pt-BR" dirty="0"/>
              <a:t>TAXA CONFEDERATIVA NO SERVIÇO PÚBLICO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19837C-2A13-48A8-9670-02D69D40B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endParaRPr lang="pt-BR" dirty="0"/>
          </a:p>
          <a:p>
            <a:pPr algn="just">
              <a:lnSpc>
                <a:spcPct val="150000"/>
              </a:lnSpc>
            </a:pPr>
            <a:r>
              <a:rPr lang="pt-BR" dirty="0"/>
              <a:t>- Destina-se a custear o sistema confederativo de representação sindical. É deliberada em assembleia geral dos associados e sua </a:t>
            </a:r>
            <a:r>
              <a:rPr lang="pt-BR" dirty="0">
                <a:highlight>
                  <a:srgbClr val="FFFF00"/>
                </a:highlight>
              </a:rPr>
              <a:t>obrigatoriedade ainda é controversa</a:t>
            </a:r>
            <a:r>
              <a:rPr lang="pt-BR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pt-BR" dirty="0"/>
              <a:t>Nesse sentido, cabe a entidade sindical efetuar o debate sobre tal contribuição e fazer a convencimento dos trabalhadores para poder auferir tal contribuição.</a:t>
            </a:r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99CBA82B-49E1-43AD-BBA3-048339A8D4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211" y="75470"/>
            <a:ext cx="2353381" cy="1987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981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77BC07-D245-4CA7-8F5A-1EEA4AC57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1220" y="365125"/>
            <a:ext cx="7522580" cy="1325563"/>
          </a:xfrm>
        </p:spPr>
        <p:txBody>
          <a:bodyPr/>
          <a:lstStyle/>
          <a:p>
            <a:pPr algn="ctr"/>
            <a:r>
              <a:rPr lang="pt-BR" dirty="0"/>
              <a:t>MENSALIDADE SINDICAL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F0A698C-9CFC-4107-9D2C-11D704302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endParaRPr lang="pt-BR" dirty="0"/>
          </a:p>
          <a:p>
            <a:pPr algn="just">
              <a:lnSpc>
                <a:spcPct val="150000"/>
              </a:lnSpc>
            </a:pPr>
            <a:r>
              <a:rPr lang="pt-BR" dirty="0"/>
              <a:t>É cobrada dos servidores que voluntariamente se associam ao sindicato. É a taxa voluntária estipulada em assembleia para todos os associados.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C9BBFD36-E9EE-4DE1-83E9-37E736CE40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062" y="75470"/>
            <a:ext cx="2353381" cy="1987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957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A027A9-AAF3-4A1E-9DC0-B16270342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7095" y="98475"/>
            <a:ext cx="8216705" cy="2363580"/>
          </a:xfrm>
        </p:spPr>
        <p:txBody>
          <a:bodyPr>
            <a:normAutofit/>
          </a:bodyPr>
          <a:lstStyle/>
          <a:p>
            <a:br>
              <a:rPr lang="pt-BR" dirty="0"/>
            </a:br>
            <a:endParaRPr lang="pt-BR" dirty="0"/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5FCFB5DA-2258-4144-A469-11741D9CCC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90" y="321328"/>
            <a:ext cx="11632557" cy="4656195"/>
          </a:xfrm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63D3701C-7C71-4618-B0BE-CF1506FEBCD3}"/>
              </a:ext>
            </a:extLst>
          </p:cNvPr>
          <p:cNvSpPr/>
          <p:nvPr/>
        </p:nvSpPr>
        <p:spPr>
          <a:xfrm>
            <a:off x="2743199" y="5431359"/>
            <a:ext cx="79060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Endereço: SRTVS, Quadra 701, Lote 5, Centro Empresarial Brasília, Sala 514, </a:t>
            </a:r>
            <a:r>
              <a:rPr lang="pt-BR" b="1" dirty="0" err="1"/>
              <a:t>Bl</a:t>
            </a:r>
            <a:r>
              <a:rPr lang="pt-BR" b="1"/>
              <a:t>. </a:t>
            </a:r>
            <a:r>
              <a:rPr lang="pt-BR" b="1" dirty="0"/>
              <a:t>A.</a:t>
            </a:r>
            <a:br>
              <a:rPr lang="pt-BR" b="1" dirty="0"/>
            </a:br>
            <a:r>
              <a:rPr lang="pt-BR" b="1" dirty="0"/>
              <a:t>Telefone: (61) 3024-9854</a:t>
            </a:r>
            <a:br>
              <a:rPr lang="pt-BR" b="1" dirty="0"/>
            </a:br>
            <a:r>
              <a:rPr lang="pt-BR" b="1" dirty="0" err="1"/>
              <a:t>Cel</a:t>
            </a:r>
            <a:r>
              <a:rPr lang="pt-BR" b="1" dirty="0"/>
              <a:t>: (61) 99652-6212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731B95B5-C288-47AF-A7FD-EB54C68E8F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20" y="5243988"/>
            <a:ext cx="1745479" cy="129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644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BA9DCE-E7A0-42EA-AF87-CF8032139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7842" y="365125"/>
            <a:ext cx="7735957" cy="1325563"/>
          </a:xfrm>
        </p:spPr>
        <p:txBody>
          <a:bodyPr>
            <a:normAutofit/>
          </a:bodyPr>
          <a:lstStyle/>
          <a:p>
            <a:pPr algn="ctr"/>
            <a:br>
              <a:rPr lang="pt-BR" sz="4000" dirty="0"/>
            </a:br>
            <a:r>
              <a:rPr lang="pt-BR" sz="4000" b="1" dirty="0"/>
              <a:t>RECEITAS SINDICAIS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44F51D3-8EF6-4872-BF0D-660E6D128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4551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pt-BR" dirty="0"/>
          </a:p>
          <a:p>
            <a:pPr algn="just">
              <a:lnSpc>
                <a:spcPct val="150000"/>
              </a:lnSpc>
            </a:pPr>
            <a:r>
              <a:rPr lang="pt-BR" dirty="0"/>
              <a:t>Contribuição Sindical;</a:t>
            </a:r>
          </a:p>
          <a:p>
            <a:pPr algn="just">
              <a:lnSpc>
                <a:spcPct val="150000"/>
              </a:lnSpc>
            </a:pPr>
            <a:r>
              <a:rPr lang="pt-BR" dirty="0"/>
              <a:t>Taxa Assistencial;</a:t>
            </a:r>
          </a:p>
          <a:p>
            <a:pPr algn="just">
              <a:lnSpc>
                <a:spcPct val="150000"/>
              </a:lnSpc>
            </a:pPr>
            <a:r>
              <a:rPr lang="pt-BR" dirty="0"/>
              <a:t>Taxa Negocial;</a:t>
            </a:r>
          </a:p>
          <a:p>
            <a:pPr algn="just">
              <a:lnSpc>
                <a:spcPct val="150000"/>
              </a:lnSpc>
            </a:pPr>
            <a:r>
              <a:rPr lang="pt-BR" dirty="0"/>
              <a:t>Mensalidade Sindical.</a:t>
            </a:r>
          </a:p>
          <a:p>
            <a:pPr algn="just">
              <a:lnSpc>
                <a:spcPct val="150000"/>
              </a:lnSpc>
            </a:pPr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9A105343-C0F6-4C2E-A490-005515659A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288" y="298600"/>
            <a:ext cx="2353381" cy="175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439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2D38A-81C8-4BDE-9A71-44BD59283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4185" y="326445"/>
            <a:ext cx="9338909" cy="1325563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/>
              <a:t>CONTRIBUIÇÃO SINDICAL ANTES DA </a:t>
            </a:r>
            <a:br>
              <a:rPr lang="pt-BR" sz="3600" b="1" dirty="0"/>
            </a:br>
            <a:r>
              <a:rPr lang="pt-BR" sz="3600" b="1" dirty="0"/>
              <a:t>REFORMA TRABALHISTA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9901F0E-A994-477B-AEE2-721650C82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50000"/>
              </a:lnSpc>
            </a:pPr>
            <a:endParaRPr lang="pt-BR" dirty="0"/>
          </a:p>
          <a:p>
            <a:pPr algn="just">
              <a:lnSpc>
                <a:spcPct val="170000"/>
              </a:lnSpc>
            </a:pPr>
            <a:r>
              <a:rPr lang="pt-BR" sz="3300" dirty="0"/>
              <a:t>A contribuição sindical prevista em lei é compulsória e devida por todos aqueles que participam de uma determinada categoria econômica ou profissional ou de uma profissão liberal, independente de o profissional ser ou não sócio do sindicato, e deve ser recolhida em favor da entidade sindical representativa da categoria.</a:t>
            </a:r>
          </a:p>
          <a:p>
            <a:pPr algn="just">
              <a:lnSpc>
                <a:spcPct val="170000"/>
              </a:lnSpc>
            </a:pPr>
            <a:r>
              <a:rPr lang="pt-BR" sz="3300" dirty="0"/>
              <a:t>O artigo 8º, inciso IV, da CF recepcionou a contribuição sindical sem impor nenhuma restrição, isso implica necessariamente na perfeita relação de conformidade entre o texto da lei maior e o estatuto consolidado, artigo 578 e seguintes. Os órgãos da administração pública federal, estadual e municipal, direta e indireta, independentemente do regime jurídico a que pertençam, deverão recolher a contribuição sindical prevista no artigo 578 da CLT de todos os servidores e empregados públicos. Deverá ser descontada a importância correspondente à remuneração ou subsídio de um dia de trabalho, excetuadas as parcelas de natureza indenizatória.</a:t>
            </a:r>
          </a:p>
          <a:p>
            <a:pPr algn="just"/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6ED4F453-4DC7-41AB-9164-DBF4EDB2B8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904" y="152828"/>
            <a:ext cx="2353381" cy="175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698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FDDA63-CFDC-4A62-8888-B65618C1B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0764" y="365125"/>
            <a:ext cx="8213035" cy="1325563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/>
              <a:t>CONTRIBUIÇÃO SINDICAL APÓS A</a:t>
            </a:r>
            <a:br>
              <a:rPr lang="pt-BR" sz="3600" b="1" dirty="0"/>
            </a:br>
            <a:r>
              <a:rPr lang="pt-BR" sz="3600" b="1" dirty="0"/>
              <a:t>REFORMA TRABALHISTA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049FCAA-0152-4494-BBE0-DA19D98A2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87717"/>
          </a:xfrm>
        </p:spPr>
        <p:txBody>
          <a:bodyPr>
            <a:normAutofit/>
          </a:bodyPr>
          <a:lstStyle/>
          <a:p>
            <a:pPr algn="just"/>
            <a:r>
              <a:rPr lang="pt-BR" sz="2200" dirty="0"/>
              <a:t>Art. 578.  As contribuições devidas aos sindicatos pelos participantes das categorias econômicas ou profissionais ou das profissões liberais representadas pelas referidas entidades serão, sob a denominação de contribuição sindical, pagas, recolhidas e aplicadas na forma estabelecida neste Capítulo, </a:t>
            </a:r>
            <a:r>
              <a:rPr lang="pt-BR" sz="2200" dirty="0">
                <a:highlight>
                  <a:srgbClr val="FF0000"/>
                </a:highlight>
              </a:rPr>
              <a:t>desde que prévia e expressamente autorizadas.</a:t>
            </a:r>
            <a:endParaRPr lang="pt-BR" sz="2200" dirty="0"/>
          </a:p>
          <a:p>
            <a:pPr algn="just"/>
            <a:r>
              <a:rPr lang="pt-BR" sz="2200" dirty="0"/>
              <a:t>Art. 579.  O desconto da contribuição sindical está </a:t>
            </a:r>
            <a:r>
              <a:rPr lang="pt-BR" sz="2200" dirty="0">
                <a:highlight>
                  <a:srgbClr val="FF0000"/>
                </a:highlight>
              </a:rPr>
              <a:t>condicionado à autorização prévia e expressa dos que participarem de uma determinada categoria econômica ou profissional</a:t>
            </a:r>
            <a:r>
              <a:rPr lang="pt-BR" sz="2200" dirty="0"/>
              <a:t>, ou de uma profissão liberal, em favor do sindicato representativo da mesma categoria ou profissão ou, inexistindo este, na conformidade do disposto no art. 591 desta Consolidação. </a:t>
            </a:r>
          </a:p>
          <a:p>
            <a:pPr algn="just"/>
            <a:r>
              <a:rPr lang="pt-BR" sz="2200" dirty="0"/>
              <a:t>Art. 582.  Os empregadores são obrigados a descontar da folha de pagamento de seus empregados relativa ao mês de março de cada ano a contribuição sindical dos empregados </a:t>
            </a:r>
            <a:r>
              <a:rPr lang="pt-BR" sz="2200" dirty="0">
                <a:highlight>
                  <a:srgbClr val="FF0000"/>
                </a:highlight>
              </a:rPr>
              <a:t>que autorizaram prévia e expressamente o seu recolhimento aos respectivos sindicatos</a:t>
            </a:r>
            <a:r>
              <a:rPr lang="pt-BR" sz="2200" dirty="0"/>
              <a:t>.</a:t>
            </a:r>
          </a:p>
          <a:p>
            <a:pPr algn="just">
              <a:lnSpc>
                <a:spcPct val="150000"/>
              </a:lnSpc>
            </a:pPr>
            <a:endParaRPr lang="pt-BR" dirty="0"/>
          </a:p>
          <a:p>
            <a:pPr algn="just">
              <a:lnSpc>
                <a:spcPct val="150000"/>
              </a:lnSpc>
            </a:pPr>
            <a:endParaRPr lang="pt-BR" dirty="0"/>
          </a:p>
          <a:p>
            <a:pPr algn="just">
              <a:lnSpc>
                <a:spcPct val="150000"/>
              </a:lnSpc>
            </a:pPr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5FEE4E5-12BB-478D-89C0-978C275AC3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383" y="75470"/>
            <a:ext cx="2353381" cy="175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858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C73E6F-EE91-4896-89EA-CCF753C81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568" y="365125"/>
            <a:ext cx="8118231" cy="1325563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/>
              <a:t>O QUE SIGNIFICA DIZER AUTORIZAÇÃO PRÉVIA E EXPRESSA?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9D285E5-2F3B-40D8-9222-D66D09BB6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94445"/>
          </a:xfrm>
        </p:spPr>
        <p:txBody>
          <a:bodyPr>
            <a:normAutofit lnSpcReduction="10000"/>
          </a:bodyPr>
          <a:lstStyle/>
          <a:p>
            <a:endParaRPr lang="pt-BR" dirty="0"/>
          </a:p>
          <a:p>
            <a:pPr algn="just"/>
            <a:r>
              <a:rPr lang="pt-BR" dirty="0"/>
              <a:t>Na 2° Jornada de Direito Processual e Material da ANAMATRA tem-se o seguinte posicionamento: </a:t>
            </a:r>
          </a:p>
          <a:p>
            <a:pPr algn="just"/>
            <a:r>
              <a:rPr lang="pt-BR" sz="2200" dirty="0">
                <a:highlight>
                  <a:srgbClr val="FF0000"/>
                </a:highlight>
              </a:rPr>
              <a:t>38</a:t>
            </a:r>
            <a:r>
              <a:rPr lang="pt-BR" sz="2400" dirty="0">
                <a:highlight>
                  <a:srgbClr val="FF0000"/>
                </a:highlight>
              </a:rPr>
              <a:t>. É lícita a autorização coletiva prévia e expressa para o desconto das contribuições sindical e assistencial</a:t>
            </a:r>
            <a:r>
              <a:rPr lang="pt-BR" sz="2400" dirty="0"/>
              <a:t>, </a:t>
            </a:r>
            <a:r>
              <a:rPr lang="pt-BR" sz="2400" dirty="0">
                <a:highlight>
                  <a:srgbClr val="FFFF00"/>
                </a:highlight>
              </a:rPr>
              <a:t>mediante assembleia geral</a:t>
            </a:r>
            <a:r>
              <a:rPr lang="pt-BR" sz="2400" dirty="0"/>
              <a:t>, nos termos do estatuto, </a:t>
            </a:r>
            <a:r>
              <a:rPr lang="pt-BR" sz="2400" dirty="0">
                <a:highlight>
                  <a:srgbClr val="FF0000"/>
                </a:highlight>
              </a:rPr>
              <a:t>se obtida mediante convocação de toda a categoria </a:t>
            </a:r>
            <a:r>
              <a:rPr lang="pt-BR" sz="2400" dirty="0"/>
              <a:t>representada especificamente para esse fim, independentemente de associação e sindicalização. II - A decisão da assembleia geral será obrigatória para toda a categoria, no caso das convenções coletivas, ou para todos os empregados das empresas signatárias do acordo coletivo de trabalho. III - o poder de controle do empregador sobre o desconto da contribuição sindical é incompatível com o caput do art. 8º da constituição federal e com o art. 1º da convenção 98 da OIT, por violar os princípios da liberdade e da autonomia sindical e da coibição aos atos </a:t>
            </a:r>
            <a:r>
              <a:rPr lang="pt-BR" sz="2400" dirty="0" err="1"/>
              <a:t>antissindicais</a:t>
            </a:r>
            <a:r>
              <a:rPr lang="pt-BR" sz="2400" dirty="0"/>
              <a:t>.</a:t>
            </a:r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CB305382-CB07-4E5A-BF8B-8CE304B7D2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694" y="152828"/>
            <a:ext cx="2353381" cy="1899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36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43D2FB-5BDB-48B5-A34A-9EB810472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0240" y="287766"/>
            <a:ext cx="6767732" cy="1325563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/>
              <a:t>PASSO A PASSO PARA RECEBER A CONTRIBUIÇÃO SINDICAL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699099-368B-4783-B582-27F65756D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0462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sz="2200" dirty="0"/>
              <a:t>As entidades deverão alterar os seus Estatutos para conter a cláusula de Autorização expressa mediante assembleia dos trabalhadores;</a:t>
            </a:r>
          </a:p>
          <a:p>
            <a:pPr algn="just">
              <a:lnSpc>
                <a:spcPct val="150000"/>
              </a:lnSpc>
            </a:pPr>
            <a:r>
              <a:rPr lang="pt-BR" sz="2200" dirty="0"/>
              <a:t>A assembleia do sindicato que tenha por finalidade tratar sobre a autorização do desconto da contribuição sindical, deverá convocar toda a categoria dos trabalhadores, visto que a autorização do desconto, deverá ser prévia e expressa.</a:t>
            </a:r>
          </a:p>
          <a:p>
            <a:pPr algn="just">
              <a:lnSpc>
                <a:spcPct val="150000"/>
              </a:lnSpc>
            </a:pPr>
            <a:r>
              <a:rPr lang="pt-BR" sz="2200" dirty="0"/>
              <a:t>No texto da negociação coletiva também deve conter a cláusula para o desconto da contribuição sindical, a fim de garantir maior eficácia do desconto, </a:t>
            </a:r>
          </a:p>
          <a:p>
            <a:pPr algn="just">
              <a:lnSpc>
                <a:spcPct val="150000"/>
              </a:lnSpc>
            </a:pPr>
            <a:r>
              <a:rPr lang="pt-BR" sz="2200" dirty="0"/>
              <a:t>O Sindicato deverá garantir a transparência da assembleia, se munir de mecanismos que toda a categoria fique ciente da convocação. </a:t>
            </a:r>
            <a:r>
              <a:rPr lang="pt-BR" sz="2200" dirty="0">
                <a:highlight>
                  <a:srgbClr val="FF0000"/>
                </a:highlight>
              </a:rPr>
              <a:t>O Sindicato tem que está preparado para questionamentos judiciais posteriores;</a:t>
            </a:r>
          </a:p>
          <a:p>
            <a:pPr algn="just">
              <a:lnSpc>
                <a:spcPct val="150000"/>
              </a:lnSpc>
            </a:pPr>
            <a:endParaRPr lang="pt-BR" sz="2200" dirty="0"/>
          </a:p>
          <a:p>
            <a:pPr algn="just">
              <a:lnSpc>
                <a:spcPct val="150000"/>
              </a:lnSpc>
            </a:pPr>
            <a:endParaRPr lang="pt-BR" sz="2500" dirty="0"/>
          </a:p>
          <a:p>
            <a:pPr algn="just"/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D9CC5DC-1C9D-4643-B5D3-159D26855A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032" y="75470"/>
            <a:ext cx="2353381" cy="1891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235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D8C204-99A6-4F52-AFBA-2F50E73B1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2344" y="365125"/>
            <a:ext cx="7541455" cy="1325563"/>
          </a:xfrm>
        </p:spPr>
        <p:txBody>
          <a:bodyPr/>
          <a:lstStyle/>
          <a:p>
            <a:pPr algn="ctr"/>
            <a:r>
              <a:rPr lang="pt-BR" b="1" dirty="0"/>
              <a:t>ART. 8º, §3º DA CLT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20C1D66-6055-4B0B-8F74-5FE6F9246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5236"/>
            <a:ext cx="10515600" cy="433474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BR" b="1" dirty="0"/>
              <a:t>ANTES DA </a:t>
            </a:r>
            <a:br>
              <a:rPr lang="pt-BR" b="1" dirty="0"/>
            </a:br>
            <a:r>
              <a:rPr lang="pt-BR" b="1" dirty="0"/>
              <a:t>LEI N.º 13467/2017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Sem correspondência.</a:t>
            </a:r>
          </a:p>
          <a:p>
            <a:pPr marL="0" indent="0" algn="ctr">
              <a:buNone/>
            </a:pPr>
            <a:r>
              <a:rPr lang="pt-BR" b="1" dirty="0"/>
              <a:t>APÓS A </a:t>
            </a:r>
            <a:br>
              <a:rPr lang="pt-BR" b="1" dirty="0"/>
            </a:br>
            <a:r>
              <a:rPr lang="pt-BR" b="1" dirty="0"/>
              <a:t>LEI N.º 13467/2017</a:t>
            </a:r>
          </a:p>
          <a:p>
            <a:pPr marL="0" indent="0" algn="ctr">
              <a:buNone/>
            </a:pPr>
            <a:endParaRPr lang="pt-BR" dirty="0"/>
          </a:p>
          <a:p>
            <a:pPr algn="just"/>
            <a:r>
              <a:rPr lang="pt-BR" dirty="0"/>
              <a:t>Art. 8º, § 3º da CLT: No exame da convenção coletiva ou acordo coletivo de trabalho, a Justiça do Trabalho analisará exclusivamente a conformidade dos elementos essenciais do negócio jurídico, respeitado o disposto no art. 104 da Lei n.º 10.406, de janeiro de 2002 (Código Civil), e balizará sua atuação pelo principio da intervenção mínima na autonomia da vontade coletiva.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44A72CDC-5554-4078-9D0E-098CC16A40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70" y="188014"/>
            <a:ext cx="2414239" cy="1891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087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611F9D-4F85-4BE3-8FC6-F50351CD7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3022" y="365125"/>
            <a:ext cx="740077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b="1" dirty="0"/>
              <a:t>DA INCLUSÃO DA CLÁUSULA DA NEGOCIAÇÃO COLETIVA X ART. 611-B, XXVI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C526FA9-B144-4E9B-A1E4-6C4884A12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73649"/>
          </a:xfrm>
        </p:spPr>
        <p:txBody>
          <a:bodyPr>
            <a:normAutofit/>
          </a:bodyPr>
          <a:lstStyle/>
          <a:p>
            <a:endParaRPr lang="pt-BR" dirty="0"/>
          </a:p>
          <a:p>
            <a:pPr algn="just">
              <a:lnSpc>
                <a:spcPct val="150000"/>
              </a:lnSpc>
            </a:pPr>
            <a:r>
              <a:rPr lang="pt-BR" sz="2400" dirty="0"/>
              <a:t>Art. 611-B, XXVI - liberdade de associação profissional ou sindical do trabalhador, inclusive o direito de não sofrer, </a:t>
            </a:r>
            <a:r>
              <a:rPr lang="pt-BR" sz="2400" dirty="0">
                <a:highlight>
                  <a:srgbClr val="FF0000"/>
                </a:highlight>
              </a:rPr>
              <a:t>sem sua expressa e prévia anuência</a:t>
            </a:r>
            <a:r>
              <a:rPr lang="pt-BR" sz="2400" dirty="0"/>
              <a:t>, qualquer cobrança ou desconto salarial estabelecidos em convenção coletiva ou acordo coletivo de trabalho;</a:t>
            </a:r>
          </a:p>
          <a:p>
            <a:pPr algn="just">
              <a:lnSpc>
                <a:spcPct val="150000"/>
              </a:lnSpc>
            </a:pPr>
            <a:r>
              <a:rPr lang="pt-BR" sz="2400" dirty="0"/>
              <a:t>No acordo coletivo de trabalho deve constar na redação que a expressa e prévia anuência deve resultar da assembleia de servidores, visto que é o ambiente correto para o debate referente ao desconto da contribuição sindical.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EDF672E7-AB73-48E0-A35C-AB05A7354E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386" y="75470"/>
            <a:ext cx="2353381" cy="1987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314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BBFE35-FBA1-46FF-814E-E4BAF6BC3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948" y="365125"/>
            <a:ext cx="7908851" cy="1325563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(IN)CONSTITUCIONALIDADE </a:t>
            </a:r>
            <a:br>
              <a:rPr lang="pt-BR" sz="2800" b="1" dirty="0"/>
            </a:br>
            <a:r>
              <a:rPr lang="pt-BR" sz="2800" b="1" dirty="0"/>
              <a:t>DA ALTERAÇÃO DA CONTRIBUIÇÃO SINDICAL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74BDD9E-0BEC-4EA9-93E7-FE5CEF35B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8243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endParaRPr lang="pt-BR" sz="2200" dirty="0"/>
          </a:p>
          <a:p>
            <a:pPr algn="just">
              <a:lnSpc>
                <a:spcPct val="150000"/>
              </a:lnSpc>
            </a:pPr>
            <a:r>
              <a:rPr lang="pt-BR" sz="2200" dirty="0"/>
              <a:t>O entendimento do Supremo Tribunal Federal é de que a contribuição sindical é um imposto, assim como os demais. Portanto, somente uma Lei Complementar poderia fazer a alteração da norma, esse entendimento também do enunciado 47 da 2° Jornada da ANAMATRA, in </a:t>
            </a:r>
            <a:r>
              <a:rPr lang="pt-BR" sz="2200" dirty="0" err="1"/>
              <a:t>verbis</a:t>
            </a:r>
            <a:r>
              <a:rPr lang="pt-BR" sz="2200" dirty="0"/>
              <a:t>:</a:t>
            </a:r>
          </a:p>
          <a:p>
            <a:pPr algn="just">
              <a:lnSpc>
                <a:spcPct val="150000"/>
              </a:lnSpc>
            </a:pPr>
            <a:r>
              <a:rPr lang="pt-BR" sz="2200" b="1" dirty="0"/>
              <a:t>47. CONTRIBUIÇÃO SINDICAL: NATUREZA JURÍDICA TRIBUTÁRIA. NECESSIDADE DE LEI COMPLEMENTAR PARA SUA ALTERAÇÃO </a:t>
            </a:r>
            <a:r>
              <a:rPr lang="pt-BR" sz="2200" dirty="0"/>
              <a:t>A CONTRIBUIÇÃO SINDICAL LEGAL (ART. 579 DA CLT) POSSUI NATUREZA JURÍDICA TRIBUTÁRIA, CONFORME CONSIGNADO NO ART. 8º C/C ART. 149 DO CTN, TRATANDO-SE DE CONTRIBUIÇÃO PARAFISCAL. PADECE DE VÍCIO DE ORIGEM A ALTERAÇÃO DO ART. 579 DA CLT POR LEI ORDINÁRIA (REFORMA TRABALHISTA), UMA VEZ QUE SOMENTE LEI COMPLEMENTAR PODERÁ ENSEJAR SUA ALTERAÇÃO.</a:t>
            </a:r>
          </a:p>
          <a:p>
            <a:pPr algn="just"/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67FB710-E97F-4C2B-BAF9-B546585E7B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71963"/>
            <a:ext cx="2353381" cy="1987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7764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2094</TotalTime>
  <Words>1251</Words>
  <Application>Microsoft Office PowerPoint</Application>
  <PresentationFormat>Widescreen</PresentationFormat>
  <Paragraphs>72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Tema do Office</vt:lpstr>
      <vt:lpstr>         </vt:lpstr>
      <vt:lpstr> RECEITAS SINDICAIS</vt:lpstr>
      <vt:lpstr>CONTRIBUIÇÃO SINDICAL ANTES DA  REFORMA TRABALHISTA</vt:lpstr>
      <vt:lpstr>CONTRIBUIÇÃO SINDICAL APÓS A REFORMA TRABALHISTA</vt:lpstr>
      <vt:lpstr>O QUE SIGNIFICA DIZER AUTORIZAÇÃO PRÉVIA E EXPRESSA?</vt:lpstr>
      <vt:lpstr>PASSO A PASSO PARA RECEBER A CONTRIBUIÇÃO SINDICAL </vt:lpstr>
      <vt:lpstr>ART. 8º, §3º DA CLT</vt:lpstr>
      <vt:lpstr>DA INCLUSÃO DA CLÁUSULA DA NEGOCIAÇÃO COLETIVA X ART. 611-B, XXVI</vt:lpstr>
      <vt:lpstr>(IN)CONSTITUCIONALIDADE  DA ALTERAÇÃO DA CONTRIBUIÇÃO SINDICAL</vt:lpstr>
      <vt:lpstr>DECLARAÇÃO DE INCONSTITUCIONALIDADE DA NORMA PERANTE O JUÍZO DE 1° GRAU.</vt:lpstr>
      <vt:lpstr>CONSIDERAÇÕES SOBRE A CONTRIBUIÇÃO SINDICAL</vt:lpstr>
      <vt:lpstr>TAXA ASSISTENCIAL NO SERVIÇO PÚBLICO</vt:lpstr>
      <vt:lpstr>PRECEDENTE N.º 119 DO TST</vt:lpstr>
      <vt:lpstr>TAXA CONFEDERATIVA NO SERVIÇO PÚBLICO</vt:lpstr>
      <vt:lpstr>MENSALIDADE SINDICAL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PROJETO DE LEI 3831/2017 E SUAS IMPLICAÇÕES NO SERVIÇO PÚBLICO</dc:title>
  <dc:creator>araogabriel</dc:creator>
  <cp:lastModifiedBy>araogabriel</cp:lastModifiedBy>
  <cp:revision>51</cp:revision>
  <dcterms:created xsi:type="dcterms:W3CDTF">2017-10-28T17:04:18Z</dcterms:created>
  <dcterms:modified xsi:type="dcterms:W3CDTF">2017-11-14T12:09:16Z</dcterms:modified>
</cp:coreProperties>
</file>